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B0F7D-4C41-3657-57F6-C4CC8BC73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637" y="1393165"/>
            <a:ext cx="11128042" cy="1515329"/>
          </a:xfrm>
        </p:spPr>
        <p:txBody>
          <a:bodyPr>
            <a:noAutofit/>
          </a:bodyPr>
          <a:lstStyle/>
          <a:p>
            <a:pPr algn="ctr"/>
            <a:r>
              <a:rPr lang="es-US" dirty="0"/>
              <a:t>Programa de intercambio  funcionarios/as Y MAGISTRADOS/AS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932FC5-3CBE-84F6-7383-12592D2D3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2098" y="3602038"/>
            <a:ext cx="10080070" cy="1655762"/>
          </a:xfrm>
        </p:spPr>
        <p:txBody>
          <a:bodyPr>
            <a:noAutofit/>
          </a:bodyPr>
          <a:lstStyle/>
          <a:p>
            <a:pPr algn="ctr"/>
            <a:endParaRPr lang="es-US" sz="2400" b="1"/>
          </a:p>
          <a:p>
            <a:pPr algn="ctr"/>
            <a:r>
              <a:rPr lang="es-US" sz="2400" b="1" dirty="0"/>
              <a:t>Federación argentina de la magistratura y la función judicial</a:t>
            </a:r>
          </a:p>
          <a:p>
            <a:pPr algn="ctr"/>
            <a:r>
              <a:rPr lang="es-US" sz="2400" b="1" dirty="0"/>
              <a:t>Comisión nacional del secretariado y funcionariado </a:t>
            </a:r>
          </a:p>
        </p:txBody>
      </p:sp>
    </p:spTree>
    <p:extLst>
      <p:ext uri="{BB962C8B-B14F-4D97-AF65-F5344CB8AC3E}">
        <p14:creationId xmlns:p14="http://schemas.microsoft.com/office/powerpoint/2010/main" val="224565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76A53C-C868-DA2B-EA33-7FE7E1927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351" y="1873916"/>
            <a:ext cx="11385594" cy="4476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b="1" dirty="0"/>
              <a:t>*NUEVOS PROCESOS JUDICIALES: Juicios por jurados, modelos </a:t>
            </a:r>
            <a:r>
              <a:rPr lang="es-US" b="1" dirty="0" err="1"/>
              <a:t>adversariales</a:t>
            </a:r>
            <a:endParaRPr lang="es-US" b="1" dirty="0"/>
          </a:p>
          <a:p>
            <a:pPr marL="0" indent="0">
              <a:buNone/>
            </a:pPr>
            <a:r>
              <a:rPr lang="es-US" b="1" dirty="0"/>
              <a:t>*NUEVAS FORMAS DE TRABAJO: Teletrabajo, audiencias remotas</a:t>
            </a:r>
          </a:p>
          <a:p>
            <a:pPr marL="0" indent="0">
              <a:buNone/>
            </a:pPr>
            <a:r>
              <a:rPr lang="es-US" b="1" dirty="0"/>
              <a:t>*NUEVOS PARADIGMAS ORGANIZACIONALES: Oficinas judiciales, gestión descentralizada, nuevas estructuras de recursos humanos</a:t>
            </a:r>
          </a:p>
          <a:p>
            <a:pPr marL="0" indent="0">
              <a:buNone/>
            </a:pPr>
            <a:r>
              <a:rPr lang="es-US" b="1" dirty="0"/>
              <a:t>*SALTO TECNOLÓGICO POST PANDEMIA: Expedientes digitales, </a:t>
            </a:r>
            <a:r>
              <a:rPr lang="es-US" b="1" dirty="0" err="1"/>
              <a:t>despapelización</a:t>
            </a:r>
            <a:r>
              <a:rPr lang="es-US" b="1" dirty="0"/>
              <a:t>, presentación virtual de escritos, mesa de entradas digital </a:t>
            </a:r>
          </a:p>
          <a:p>
            <a:pPr marL="0" indent="0">
              <a:buNone/>
            </a:pPr>
            <a:r>
              <a:rPr lang="es-US" b="1" dirty="0"/>
              <a:t>*NUEVOS ROLES: Cambios en los roles tradicionales de magistrados/as, especialización por áreas del trámite, tareas jurisdiccionales y administrativas</a:t>
            </a:r>
          </a:p>
          <a:p>
            <a:pPr marL="0" indent="0">
              <a:buNone/>
            </a:pPr>
            <a:endParaRPr lang="es-US" b="1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CB7912B6-4F1C-7DE3-E270-B0E6F880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SITUACIÓN DE LOS SISTEMAS JUDICIALES EN LA POST PANDEMIA:</a:t>
            </a:r>
          </a:p>
        </p:txBody>
      </p:sp>
    </p:spTree>
    <p:extLst>
      <p:ext uri="{BB962C8B-B14F-4D97-AF65-F5344CB8AC3E}">
        <p14:creationId xmlns:p14="http://schemas.microsoft.com/office/powerpoint/2010/main" val="193316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55ABC0-8FBD-0F88-813C-8DE8B3281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es-US" dirty="0"/>
              <a:t>Considerando: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F76386-F485-5B4C-2DAD-E0AC06EA4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57" y="968930"/>
            <a:ext cx="10563903" cy="58162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US" dirty="0"/>
              <a:t>* ALGUNAS PROVINCIAS SON PIONERAS EN LA IMPLEMENTACIÓN DE LOS NUEVOS PROCESOS, TECNOLOGÍAS Y ESTRUCTURAS</a:t>
            </a:r>
          </a:p>
          <a:p>
            <a:pPr marL="0" indent="0">
              <a:buNone/>
            </a:pPr>
            <a:r>
              <a:rPr lang="es-US" dirty="0"/>
              <a:t>* EXISTE LA NECESIDAD DE CAPACITAR Y PREPARAR A FUNCIONARIOS/AS </a:t>
            </a:r>
          </a:p>
          <a:p>
            <a:pPr marL="0" indent="0">
              <a:buNone/>
            </a:pPr>
            <a:r>
              <a:rPr lang="es-US" dirty="0"/>
              <a:t>* ES POSIBLE APROVECHAR LA EXPERIENCIA DE OTRAS PROVINCIAS                     </a:t>
            </a:r>
          </a:p>
          <a:p>
            <a:pPr marL="0" indent="0">
              <a:buNone/>
            </a:pPr>
            <a:r>
              <a:rPr lang="es-US" dirty="0"/>
              <a:t>* UNA DE LAS FORMAS MÁS EFICIENTES DE CAPACITACIÓN ES LA INMERSIÓN EN EL DÍA A DÍA LABORAL EN LUGARES DONDE SE IMPLEMENTARON CAMBIOS      </a:t>
            </a:r>
          </a:p>
          <a:p>
            <a:pPr marL="0" indent="0">
              <a:buNone/>
            </a:pPr>
            <a:r>
              <a:rPr lang="es-US" dirty="0"/>
              <a:t> * ELLO ES POSIBLE, PERMITIENDO QUE FUNCIONARIOS/AS Y MAGISTRADOS/AS CONCURRAN POR UN PERIODO DE TIEPO A COLABORAR Y OBSERVAR A OTRAS JURISDICCIONES Y PROVINCIAS. ESTO SE HA HECHO, CON EXCELENTES RESULTADOS, Y QUEREMOS DARLE UN MARCO INSTITUCIONAL Y DE CONTINUIDAD</a:t>
            </a:r>
          </a:p>
          <a:p>
            <a:pPr marL="0" indent="0">
              <a:buNone/>
            </a:pPr>
            <a:r>
              <a:rPr lang="es-US" dirty="0"/>
              <a:t>* LOS CAMBIOS RECIÉN COMENZARON, Y A FUTURO SERÁN MAYORES, Y ES NECESARIO CAPITALIZAR Y COMPARTIR EXPERIENCIAS PARA OPTIMIZAR LA IMPLEMENTACIÓN DE NUEVAS TECNOLOGÍAS, PROCEDIMIENTOS Y ESTRUCTURAS ORGANIZATIVAS</a:t>
            </a:r>
          </a:p>
        </p:txBody>
      </p:sp>
    </p:spTree>
    <p:extLst>
      <p:ext uri="{BB962C8B-B14F-4D97-AF65-F5344CB8AC3E}">
        <p14:creationId xmlns:p14="http://schemas.microsoft.com/office/powerpoint/2010/main" val="82637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1446E9-AE3A-CF65-82CD-E200672A5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280" y="100252"/>
            <a:ext cx="9905998" cy="1068895"/>
          </a:xfrm>
        </p:spPr>
        <p:txBody>
          <a:bodyPr/>
          <a:lstStyle/>
          <a:p>
            <a:r>
              <a:rPr lang="es-US" dirty="0"/>
              <a:t>IMPLEMENTACIÓN: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CE1A64-51D5-84E3-3964-886943B1B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722" y="1276022"/>
            <a:ext cx="5697050" cy="630559"/>
          </a:xfrm>
        </p:spPr>
        <p:txBody>
          <a:bodyPr/>
          <a:lstStyle/>
          <a:p>
            <a:pPr marL="0" indent="0">
              <a:buNone/>
            </a:pPr>
            <a:r>
              <a:rPr lang="es-US" dirty="0"/>
              <a:t>1. INVITACIÓN DE FAM A LAS PROVINCIAS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0F1370A-3334-77CB-FD22-C78B8D625BC4}"/>
              </a:ext>
            </a:extLst>
          </p:cNvPr>
          <p:cNvSpPr txBox="1"/>
          <p:nvPr/>
        </p:nvSpPr>
        <p:spPr>
          <a:xfrm>
            <a:off x="4142842" y="1505624"/>
            <a:ext cx="1753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6000" dirty="0"/>
              <a:t>FAM</a:t>
            </a:r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EA5FC8FD-24DB-AB44-A31C-97A4DC12A52D}"/>
              </a:ext>
            </a:extLst>
          </p:cNvPr>
          <p:cNvSpPr/>
          <p:nvPr/>
        </p:nvSpPr>
        <p:spPr>
          <a:xfrm rot="1582183" flipH="1">
            <a:off x="2927934" y="2971153"/>
            <a:ext cx="576808" cy="84767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F2D57DFA-FF54-3F68-61F4-9858A628769B}"/>
              </a:ext>
            </a:extLst>
          </p:cNvPr>
          <p:cNvSpPr/>
          <p:nvPr/>
        </p:nvSpPr>
        <p:spPr>
          <a:xfrm flipH="1">
            <a:off x="4442867" y="3100878"/>
            <a:ext cx="576808" cy="84767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id="{73EABCFC-B60B-6DBC-C477-FE6EBF9416E9}"/>
              </a:ext>
            </a:extLst>
          </p:cNvPr>
          <p:cNvSpPr/>
          <p:nvPr/>
        </p:nvSpPr>
        <p:spPr>
          <a:xfrm rot="19419489" flipH="1">
            <a:off x="6134520" y="3050866"/>
            <a:ext cx="576808" cy="84767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54171E3-A3DE-24F2-6617-3E0728EBEB18}"/>
              </a:ext>
            </a:extLst>
          </p:cNvPr>
          <p:cNvSpPr txBox="1"/>
          <p:nvPr/>
        </p:nvSpPr>
        <p:spPr>
          <a:xfrm>
            <a:off x="1010519" y="3747062"/>
            <a:ext cx="2118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2800" dirty="0"/>
              <a:t>PROVINCIAS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BAF239E-2493-F813-0880-DD2DC7F6D533}"/>
              </a:ext>
            </a:extLst>
          </p:cNvPr>
          <p:cNvSpPr txBox="1"/>
          <p:nvPr/>
        </p:nvSpPr>
        <p:spPr>
          <a:xfrm>
            <a:off x="3420903" y="3902819"/>
            <a:ext cx="205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2800" dirty="0"/>
              <a:t>PROVINCIAS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ABDAAC8-03AB-4164-9F70-345501097183}"/>
              </a:ext>
            </a:extLst>
          </p:cNvPr>
          <p:cNvSpPr txBox="1"/>
          <p:nvPr/>
        </p:nvSpPr>
        <p:spPr>
          <a:xfrm>
            <a:off x="6094412" y="3902819"/>
            <a:ext cx="2407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2800" dirty="0"/>
              <a:t>PROVINCIAS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E701745-0A9C-903C-79C2-7C1A12E7BE1C}"/>
              </a:ext>
            </a:extLst>
          </p:cNvPr>
          <p:cNvSpPr txBox="1"/>
          <p:nvPr/>
        </p:nvSpPr>
        <p:spPr>
          <a:xfrm>
            <a:off x="3421838" y="2347775"/>
            <a:ext cx="3644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2800" dirty="0"/>
              <a:t>CONVENIO MARCO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F9C65AB-385D-A0C8-3B89-E4DA355D2DB3}"/>
              </a:ext>
            </a:extLst>
          </p:cNvPr>
          <p:cNvSpPr txBox="1"/>
          <p:nvPr/>
        </p:nvSpPr>
        <p:spPr>
          <a:xfrm>
            <a:off x="1798408" y="4718280"/>
            <a:ext cx="7358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2000" dirty="0"/>
              <a:t>SE SUSCRIBIRÍA UN CONVENIO MARCO, MEDIANTE EL CUAL LAS PROVINCIAS EPRESAN SU INTERÉS EN PARTICIPAR DEL PROGRAMA</a:t>
            </a:r>
          </a:p>
        </p:txBody>
      </p:sp>
    </p:spTree>
    <p:extLst>
      <p:ext uri="{BB962C8B-B14F-4D97-AF65-F5344CB8AC3E}">
        <p14:creationId xmlns:p14="http://schemas.microsoft.com/office/powerpoint/2010/main" val="2129315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9EED0-E6AD-A3BF-0B2A-F0AF345B6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2. CONVENIO BILATERAL ENTRE PROVINCIAS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146ACC-7C93-4DDC-2EA4-79718B88F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878" y="2450750"/>
            <a:ext cx="3516266" cy="747417"/>
          </a:xfrm>
        </p:spPr>
        <p:txBody>
          <a:bodyPr/>
          <a:lstStyle/>
          <a:p>
            <a:pPr marL="0" indent="0">
              <a:buNone/>
            </a:pPr>
            <a:r>
              <a:rPr lang="es-US" b="1" dirty="0"/>
              <a:t>CONVENIO BILATERAL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4674023-BE5C-A1FD-8193-1C77BF8C8902}"/>
              </a:ext>
            </a:extLst>
          </p:cNvPr>
          <p:cNvSpPr txBox="1"/>
          <p:nvPr/>
        </p:nvSpPr>
        <p:spPr>
          <a:xfrm>
            <a:off x="700783" y="3153702"/>
            <a:ext cx="250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3200" b="1" dirty="0"/>
              <a:t>PROVINCIA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120F778-110E-9A63-03C3-67854564A00E}"/>
              </a:ext>
            </a:extLst>
          </p:cNvPr>
          <p:cNvSpPr txBox="1"/>
          <p:nvPr/>
        </p:nvSpPr>
        <p:spPr>
          <a:xfrm>
            <a:off x="7471845" y="3136612"/>
            <a:ext cx="3101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3200" b="1" dirty="0"/>
              <a:t>PROVINCIA</a:t>
            </a:r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85ADD160-E0BE-AA6E-75EF-A95B9AC7BACF}"/>
              </a:ext>
            </a:extLst>
          </p:cNvPr>
          <p:cNvSpPr/>
          <p:nvPr/>
        </p:nvSpPr>
        <p:spPr>
          <a:xfrm>
            <a:off x="3836017" y="3072380"/>
            <a:ext cx="2681088" cy="74741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0B9B206-188E-61FB-E98F-1B76CB2E5D32}"/>
              </a:ext>
            </a:extLst>
          </p:cNvPr>
          <p:cNvSpPr txBox="1"/>
          <p:nvPr/>
        </p:nvSpPr>
        <p:spPr>
          <a:xfrm>
            <a:off x="1677129" y="4441427"/>
            <a:ext cx="89783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2400" dirty="0"/>
              <a:t>DOS PROVINCIAS SUSCRIBIRÍAN UN CONVENIO BILATERAL PARA CONCRETAR EL INTERCAMBIO DE SUS FUNCIONARIOS/AS O MAGISTRADOS/AS, ACORDANDO TIEMPOS, CONDICIONES, CANTIDAD DE FUNCIONARIOS, FUEROS, ETC…</a:t>
            </a:r>
          </a:p>
        </p:txBody>
      </p:sp>
    </p:spTree>
    <p:extLst>
      <p:ext uri="{BB962C8B-B14F-4D97-AF65-F5344CB8AC3E}">
        <p14:creationId xmlns:p14="http://schemas.microsoft.com/office/powerpoint/2010/main" val="3557329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205D6-8776-CDC0-9E10-F7B9B4D1F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3. CONVENIO/CONTRATO CON FUNCIONARIOS/AS O MAGISTRADOS/AS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79A554-4B47-65B9-2DD0-5F6F9EEAC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79" y="2839244"/>
            <a:ext cx="3589185" cy="1179512"/>
          </a:xfrm>
        </p:spPr>
        <p:txBody>
          <a:bodyPr/>
          <a:lstStyle/>
          <a:p>
            <a:pPr marL="0" indent="0">
              <a:buNone/>
            </a:pPr>
            <a:r>
              <a:rPr lang="es-US" b="1" dirty="0"/>
              <a:t>PROVINCIA</a:t>
            </a:r>
          </a:p>
          <a:p>
            <a:pPr marL="0" indent="0">
              <a:buNone/>
            </a:pPr>
            <a:r>
              <a:rPr lang="es-US" b="1" dirty="0"/>
              <a:t>STJ/MINISTERIO PÚBLICO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7CD2F6D6-3405-B364-E753-62BD2BB43BC1}"/>
              </a:ext>
            </a:extLst>
          </p:cNvPr>
          <p:cNvSpPr/>
          <p:nvPr/>
        </p:nvSpPr>
        <p:spPr>
          <a:xfrm>
            <a:off x="4300873" y="3055291"/>
            <a:ext cx="2681088" cy="74741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F6EBEB8-7147-CC18-5D0E-68F5B5645B21}"/>
              </a:ext>
            </a:extLst>
          </p:cNvPr>
          <p:cNvSpPr txBox="1"/>
          <p:nvPr/>
        </p:nvSpPr>
        <p:spPr>
          <a:xfrm>
            <a:off x="8009021" y="3156377"/>
            <a:ext cx="3129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2400" b="1" dirty="0"/>
              <a:t>FUNCIONARIO/A</a:t>
            </a:r>
          </a:p>
          <a:p>
            <a:pPr algn="l"/>
            <a:r>
              <a:rPr lang="es-US" sz="2400" b="1" dirty="0"/>
              <a:t>MAGISTRADO/A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98796A4-8736-9C2F-09D8-82AA0974555A}"/>
              </a:ext>
            </a:extLst>
          </p:cNvPr>
          <p:cNvSpPr txBox="1"/>
          <p:nvPr/>
        </p:nvSpPr>
        <p:spPr>
          <a:xfrm>
            <a:off x="2184149" y="4563614"/>
            <a:ext cx="78205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US" sz="2400" dirty="0"/>
              <a:t>CADA PROVINCIA, DESDE SU STJ O MINISTERIO PÚBLICO, SUSCRIBE UN CONVENIO/CONTRATO, CON LOS FUNCIONARIOS/AS O MAGISTRADOS/AS QUE VAYAN A CONCURRIR A OTRA PROVINCIA, POR UN PERÍODO DE TIEMPO DETERMINADO, EN EL MARCO DEL INTERCAMBIO.</a:t>
            </a:r>
          </a:p>
        </p:txBody>
      </p:sp>
    </p:spTree>
    <p:extLst>
      <p:ext uri="{BB962C8B-B14F-4D97-AF65-F5344CB8AC3E}">
        <p14:creationId xmlns:p14="http://schemas.microsoft.com/office/powerpoint/2010/main" val="318186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E61C29-E33A-8E80-2C83-47D81AA6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4. MODELOS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79C999-19F2-326B-EA4C-22BE9DF23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2818360"/>
          </a:xfrm>
        </p:spPr>
        <p:txBody>
          <a:bodyPr/>
          <a:lstStyle/>
          <a:p>
            <a:pPr marL="0" indent="0" algn="just">
              <a:buNone/>
            </a:pPr>
            <a:r>
              <a:rPr lang="es-US" dirty="0"/>
              <a:t>SE ELABORARON MODELOS DE CONVENIO/CONTRATO, A TÍTULO ORIENTATIVO, CON ALGUNAS CONDICIONES QUE SE PUEDEN PACTAR CON LAS PROVINCIAS, ENTRE PROVINCIAS, Y ENTRE ELLAS Y LOS FUNCIONARIOS/AS O MAGISTRADOS/AS. TALES CONDICIONES SERÍAN NEGOCIADAS Y ACORDADAS ENTRE LAS PARTES INTERESADAS PARA INSTRUMENTAR CADA INTERCAMBIO.</a:t>
            </a:r>
          </a:p>
        </p:txBody>
      </p:sp>
    </p:spTree>
    <p:extLst>
      <p:ext uri="{BB962C8B-B14F-4D97-AF65-F5344CB8AC3E}">
        <p14:creationId xmlns:p14="http://schemas.microsoft.com/office/powerpoint/2010/main" val="232060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2C6E949-E14E-E502-DBDD-47CD0C669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09" y="1061053"/>
            <a:ext cx="9905999" cy="3496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US" sz="3200" b="1" dirty="0"/>
              <a:t>HABIENDO SIDO APROBADO EN EL MARCO DE LA COMISIÓN NACIONAL DE SECRETARIADO Y FUNCIONARIADO JUDICIAL, SE PONE A DISPOSICIÓN DE LA F.A.M. EL PROYECTO Y LOS EVENTUALES MODELOS DE CONVENIO PARA SU IMPLEMENTACIÓN</a:t>
            </a:r>
          </a:p>
        </p:txBody>
      </p:sp>
    </p:spTree>
    <p:extLst>
      <p:ext uri="{BB962C8B-B14F-4D97-AF65-F5344CB8AC3E}">
        <p14:creationId xmlns:p14="http://schemas.microsoft.com/office/powerpoint/2010/main" val="3824119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Circuito</vt:lpstr>
      <vt:lpstr>Programa de intercambio  funcionarios/as Y MAGISTRADOS/AS</vt:lpstr>
      <vt:lpstr>SITUACIÓN DE LOS SISTEMAS JUDICIALES EN LA POST PANDEMIA:</vt:lpstr>
      <vt:lpstr>Considerando:</vt:lpstr>
      <vt:lpstr>IMPLEMENTACIÓN:</vt:lpstr>
      <vt:lpstr>2. CONVENIO BILATERAL ENTRE PROVINCIAS</vt:lpstr>
      <vt:lpstr>3. CONVENIO/CONTRATO CON FUNCIONARIOS/AS O MAGISTRADOS/AS</vt:lpstr>
      <vt:lpstr>4. MODELOS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intercambio de funcionarios/as</dc:title>
  <dc:creator>juridicomdg@gmail.com</dc:creator>
  <cp:lastModifiedBy>Usuario desconocido</cp:lastModifiedBy>
  <cp:revision>3</cp:revision>
  <dcterms:created xsi:type="dcterms:W3CDTF">2023-06-27T12:51:00Z</dcterms:created>
  <dcterms:modified xsi:type="dcterms:W3CDTF">2023-06-29T16:42:08Z</dcterms:modified>
</cp:coreProperties>
</file>